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8C7N+lwRtO5SnrfJzVpJ2mZB7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7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l-G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l-G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l-G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613cf7f9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35613cf7f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65952182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35659521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l-G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ό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ατακόρυφος τίτλος και Κείμενο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ιαφάνεια τίτλου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φαλίδα ενότητας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sigma.world/news/greek-online-market-to-reach-1879-million-by-202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ider.gr/oikonomia/359847/ragdaia-anaptyxi-kai-metashimatismos-stin-agora-tyheron-paignion-2024-se-anodo-ta?amp=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2123508" y="-5424703"/>
            <a:ext cx="12906806" cy="12906806"/>
          </a:xfrm>
          <a:custGeom>
            <a:avLst/>
            <a:gdLst/>
            <a:ahLst/>
            <a:cxnLst/>
            <a:rect l="l" t="t" r="r" b="b"/>
            <a:pathLst>
              <a:path w="12906806" h="12906806" extrusionOk="0">
                <a:moveTo>
                  <a:pt x="0" y="0"/>
                </a:moveTo>
                <a:lnTo>
                  <a:pt x="12906807" y="0"/>
                </a:lnTo>
                <a:lnTo>
                  <a:pt x="12906807" y="12906806"/>
                </a:lnTo>
                <a:lnTo>
                  <a:pt x="0" y="12906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2281574">
            <a:off x="9849516" y="2766381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 extrusionOk="0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710408">
            <a:off x="5351862" y="6626417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 extrusionOk="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763851" y="8071076"/>
            <a:ext cx="6434999" cy="2139269"/>
          </a:xfrm>
          <a:custGeom>
            <a:avLst/>
            <a:gdLst/>
            <a:ahLst/>
            <a:cxnLst/>
            <a:rect l="l" t="t" r="r" b="b"/>
            <a:pathLst>
              <a:path w="6099525" h="1330805" extrusionOk="0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651363" y="1294957"/>
            <a:ext cx="2658111" cy="46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l-GR" sz="3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Tsipster</a:t>
            </a:r>
            <a:endParaRPr sz="3499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600200" y="8203450"/>
            <a:ext cx="81105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l-GR" sz="2599" b="0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  <a:br>
              <a:rPr lang="el-GR" sz="2599" b="0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l-GR" sz="2599" b="0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Gkontolias Dimosthenis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l-GR" sz="2599" b="0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Lampos Andreas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388739" y="3000989"/>
            <a:ext cx="8738098" cy="268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l-GR" sz="9999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l-GR" sz="9999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Pitch Deck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 descr="Εικόνα που περιέχει γραφικά, clipart, ζωγραφιά, καρτούν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16156" y="403515"/>
            <a:ext cx="3962400" cy="223961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2259527" y="1706834"/>
            <a:ext cx="3352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Ultimate Bet Mentor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 rot="896583">
            <a:off x="5647465" y="6740062"/>
            <a:ext cx="6875291" cy="1178865"/>
          </a:xfrm>
          <a:custGeom>
            <a:avLst/>
            <a:gdLst/>
            <a:ahLst/>
            <a:cxnLst/>
            <a:rect l="l" t="t" r="r" b="b"/>
            <a:pathLst>
              <a:path w="6484275" h="1108222" extrusionOk="0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/>
          <p:nvPr/>
        </p:nvSpPr>
        <p:spPr>
          <a:xfrm rot="-6701707">
            <a:off x="-3695324" y="3798977"/>
            <a:ext cx="10454334" cy="11368999"/>
          </a:xfrm>
          <a:custGeom>
            <a:avLst/>
            <a:gdLst/>
            <a:ahLst/>
            <a:cxnLst/>
            <a:rect l="l" t="t" r="r" b="b"/>
            <a:pathLst>
              <a:path w="10444938" h="11358781" extrusionOk="0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 flipH="1">
            <a:off x="-457200" y="414960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 extrusionOk="0">
                <a:moveTo>
                  <a:pt x="16848517" y="0"/>
                </a:moveTo>
                <a:lnTo>
                  <a:pt x="0" y="0"/>
                </a:lnTo>
                <a:lnTo>
                  <a:pt x="0" y="1669673"/>
                </a:lnTo>
                <a:lnTo>
                  <a:pt x="16848517" y="1669673"/>
                </a:lnTo>
                <a:lnTo>
                  <a:pt x="1684851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F243E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4113593" y="719309"/>
            <a:ext cx="11152566" cy="106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MARKETING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1777400" y="2525201"/>
            <a:ext cx="92493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Freemium συνδρομή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οι χρήστες δημιουργούν έως 5 δωρεάν προσωποποιημένα bet-slips / ημέρα, μετά χρεώνεται συνδρομή         €3.99 / μήνα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Διαφημίσεις &amp; Affiliates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προσφέρουμε στοχευμένο διαφημιστικό χώρο σε νόμιμες στοιχηματικές εταιρείες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B2B Data Sales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πουλάμε ανώνυμα δεδομένα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σε παρόχους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, media partners και data aggregators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Rewards Program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πρόγραμμα ανταμοιβών όπου οι χρήστες κερδίζουν πόντους ανά δημιουργία bet,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με leaderboards και challenges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In-app Balance Commission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8" descr="Εικόνα που περιέχει γραφικά, μπλε, Μπελ ηλεκτρίκ, γραφιστική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11000" y="3162300"/>
            <a:ext cx="5823057" cy="556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rot="1233938">
            <a:off x="8681939" y="-3852960"/>
            <a:ext cx="17455984" cy="17455984"/>
          </a:xfrm>
          <a:custGeom>
            <a:avLst/>
            <a:gdLst/>
            <a:ahLst/>
            <a:cxnLst/>
            <a:rect l="l" t="t" r="r" b="b"/>
            <a:pathLst>
              <a:path w="17455984" h="17455984" extrusionOk="0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9"/>
          <p:cNvGrpSpPr/>
          <p:nvPr/>
        </p:nvGrpSpPr>
        <p:grpSpPr>
          <a:xfrm>
            <a:off x="10810150" y="2201969"/>
            <a:ext cx="5775216" cy="5775216"/>
            <a:chOff x="50838" y="-21058"/>
            <a:chExt cx="7700288" cy="7700288"/>
          </a:xfrm>
        </p:grpSpPr>
        <p:cxnSp>
          <p:nvCxnSpPr>
            <p:cNvPr id="218" name="Google Shape;218;p9"/>
            <p:cNvCxnSpPr/>
            <p:nvPr/>
          </p:nvCxnSpPr>
          <p:spPr>
            <a:xfrm rot="-2700000">
              <a:off x="-1543944" y="3829086"/>
              <a:ext cx="10889852" cy="0"/>
            </a:xfrm>
            <a:prstGeom prst="straightConnector1">
              <a:avLst/>
            </a:prstGeom>
            <a:noFill/>
            <a:ln w="139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9"/>
            <p:cNvCxnSpPr/>
            <p:nvPr/>
          </p:nvCxnSpPr>
          <p:spPr>
            <a:xfrm rot="2700000">
              <a:off x="-1543944" y="3829086"/>
              <a:ext cx="10889852" cy="0"/>
            </a:xfrm>
            <a:prstGeom prst="straightConnector1">
              <a:avLst/>
            </a:prstGeom>
            <a:noFill/>
            <a:ln w="139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0" name="Google Shape;220;p9"/>
          <p:cNvSpPr txBox="1"/>
          <p:nvPr/>
        </p:nvSpPr>
        <p:spPr>
          <a:xfrm>
            <a:off x="1028700" y="1046683"/>
            <a:ext cx="7928998" cy="107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OUR 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9"/>
          <p:cNvGrpSpPr/>
          <p:nvPr/>
        </p:nvGrpSpPr>
        <p:grpSpPr>
          <a:xfrm rot="-2796182">
            <a:off x="-4057871" y="8212384"/>
            <a:ext cx="11806013" cy="10975903"/>
            <a:chOff x="0" y="-57150"/>
            <a:chExt cx="812800" cy="755650"/>
          </a:xfrm>
        </p:grpSpPr>
        <p:sp>
          <p:nvSpPr>
            <p:cNvPr id="222" name="Google Shape;222;p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9"/>
          <p:cNvSpPr/>
          <p:nvPr/>
        </p:nvSpPr>
        <p:spPr>
          <a:xfrm>
            <a:off x="532375" y="2831325"/>
            <a:ext cx="8297400" cy="4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Char char="•"/>
            </a:pP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Closed</a:t>
            </a: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Beta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Επιλογή χρηστών στο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target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group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μας, αποκλειστική πρόσβαση για συλλογή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feedback</a:t>
            </a:r>
            <a:r>
              <a:rPr lang="el-GR" sz="2000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 dirty="0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Char char="•"/>
            </a:pP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Δωρεάν Πρόσβαση Κατά το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Beta</a:t>
            </a:r>
            <a:br>
              <a:rPr lang="el-GR" sz="2000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2000" b="0" i="0" u="none" strike="noStrike" cap="none" dirty="0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Char char="•"/>
            </a:pP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Social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Hype</a:t>
            </a:r>
            <a:r>
              <a:rPr lang="el-GR" sz="2000" b="1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l-GR" sz="2000" b="1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Growth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Στοχευμένες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καμπάνιες σε Facebook,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Instagram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TikTok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, συνεργασίες με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sports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influencers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και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Telegram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Discord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communities</a:t>
            </a:r>
            <a:r>
              <a:rPr lang="el-GR" sz="2000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και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teaser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videos</a:t>
            </a:r>
            <a:r>
              <a:rPr lang="el-GR" sz="2000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9" descr="Εικόνα που περιέχει μαύρο, σκοτάδι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1464" y="2461352"/>
            <a:ext cx="3114676" cy="394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 descr="Εικόνα που περιέχει μαύρο, σκοτάδι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38353" y="3758825"/>
            <a:ext cx="36957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 descr="Εικόνα που περιέχει μαύρο, σκοτάδι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85725" y="6230395"/>
            <a:ext cx="2019762" cy="201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 descr="Εικόνα που περιέχει γραφικά, clipart, ζωγραφιά, καρτούν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00106" y="1687780"/>
            <a:ext cx="4191000" cy="23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0" descr="Εικόνα που περιέχει κείμενο, στιγμιότυπο οθόνης, κύκλος, γραμματοσειρά&#10;&#10;Το περιεχόμενο που δημιουργείται από τεχνολογία AI ενδέχεται να είναι εσφαλμένο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9106" y="6309463"/>
            <a:ext cx="2978228" cy="30751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/>
          <p:nvPr/>
        </p:nvSpPr>
        <p:spPr>
          <a:xfrm rot="1759265">
            <a:off x="5954218" y="7871656"/>
            <a:ext cx="12088906" cy="1240055"/>
          </a:xfrm>
          <a:custGeom>
            <a:avLst/>
            <a:gdLst/>
            <a:ahLst/>
            <a:cxnLst/>
            <a:rect l="l" t="t" r="r" b="b"/>
            <a:pathLst>
              <a:path w="6484275" h="1108222" extrusionOk="0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0" descr="Εικόνα που περιέχει κείμενο, στιγμιότυπο οθόνης, κύκλος, γραμματοσειρά&#10;&#10;Το περιεχόμενο που δημιουργείται από τεχνολογία AI ενδέχεται να είναι εσφαλμένο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0264" y="6329153"/>
            <a:ext cx="2941063" cy="3023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/>
          <p:nvPr/>
        </p:nvSpPr>
        <p:spPr>
          <a:xfrm rot="-8438524">
            <a:off x="6258929" y="-351179"/>
            <a:ext cx="13063681" cy="10394432"/>
          </a:xfrm>
          <a:custGeom>
            <a:avLst/>
            <a:gdLst/>
            <a:ahLst/>
            <a:cxnLst/>
            <a:rect l="l" t="t" r="r" b="b"/>
            <a:pathLst>
              <a:path w="12789569" h="10394432" extrusionOk="0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0"/>
          <p:cNvGrpSpPr/>
          <p:nvPr/>
        </p:nvGrpSpPr>
        <p:grpSpPr>
          <a:xfrm>
            <a:off x="9144000" y="2897969"/>
            <a:ext cx="3177797" cy="2954358"/>
            <a:chOff x="0" y="-57150"/>
            <a:chExt cx="812800" cy="755650"/>
          </a:xfrm>
        </p:grpSpPr>
        <p:sp>
          <p:nvSpPr>
            <p:cNvPr id="239" name="Google Shape;239;p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0"/>
          <p:cNvSpPr/>
          <p:nvPr/>
        </p:nvSpPr>
        <p:spPr>
          <a:xfrm>
            <a:off x="9339663" y="3298216"/>
            <a:ext cx="2786470" cy="2427572"/>
          </a:xfrm>
          <a:custGeom>
            <a:avLst/>
            <a:gdLst/>
            <a:ahLst/>
            <a:cxnLst/>
            <a:rect l="l" t="t" r="r" b="b"/>
            <a:pathLst>
              <a:path w="6350000" h="5532120" extrusionOk="0">
                <a:moveTo>
                  <a:pt x="4762500" y="0"/>
                </a:moveTo>
                <a:lnTo>
                  <a:pt x="1587500" y="0"/>
                </a:lnTo>
                <a:lnTo>
                  <a:pt x="0" y="2766060"/>
                </a:lnTo>
                <a:lnTo>
                  <a:pt x="1587500" y="5532120"/>
                </a:lnTo>
                <a:lnTo>
                  <a:pt x="4762500" y="5532120"/>
                </a:lnTo>
                <a:lnTo>
                  <a:pt x="6350000" y="2766060"/>
                </a:lnTo>
                <a:lnTo>
                  <a:pt x="4762500" y="0"/>
                </a:lnTo>
                <a:close/>
                <a:moveTo>
                  <a:pt x="4676140" y="5382260"/>
                </a:moveTo>
                <a:lnTo>
                  <a:pt x="1673860" y="5382260"/>
                </a:lnTo>
                <a:lnTo>
                  <a:pt x="172720" y="2766060"/>
                </a:lnTo>
                <a:lnTo>
                  <a:pt x="1673860" y="149860"/>
                </a:lnTo>
                <a:lnTo>
                  <a:pt x="4676140" y="149860"/>
                </a:lnTo>
                <a:lnTo>
                  <a:pt x="6177280" y="2766060"/>
                </a:lnTo>
                <a:lnTo>
                  <a:pt x="4676140" y="538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10"/>
          <p:cNvGrpSpPr/>
          <p:nvPr/>
        </p:nvGrpSpPr>
        <p:grpSpPr>
          <a:xfrm>
            <a:off x="13321921" y="2923104"/>
            <a:ext cx="3177797" cy="2954358"/>
            <a:chOff x="0" y="-57150"/>
            <a:chExt cx="812800" cy="755650"/>
          </a:xfrm>
        </p:grpSpPr>
        <p:sp>
          <p:nvSpPr>
            <p:cNvPr id="243" name="Google Shape;243;p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10"/>
          <p:cNvSpPr/>
          <p:nvPr/>
        </p:nvSpPr>
        <p:spPr>
          <a:xfrm>
            <a:off x="13517585" y="3298216"/>
            <a:ext cx="2786470" cy="2427572"/>
          </a:xfrm>
          <a:custGeom>
            <a:avLst/>
            <a:gdLst/>
            <a:ahLst/>
            <a:cxnLst/>
            <a:rect l="l" t="t" r="r" b="b"/>
            <a:pathLst>
              <a:path w="6350000" h="5532120" extrusionOk="0">
                <a:moveTo>
                  <a:pt x="4762500" y="0"/>
                </a:moveTo>
                <a:lnTo>
                  <a:pt x="1587500" y="0"/>
                </a:lnTo>
                <a:lnTo>
                  <a:pt x="0" y="2766060"/>
                </a:lnTo>
                <a:lnTo>
                  <a:pt x="1587500" y="5532120"/>
                </a:lnTo>
                <a:lnTo>
                  <a:pt x="4762500" y="5532120"/>
                </a:lnTo>
                <a:lnTo>
                  <a:pt x="6350000" y="2766060"/>
                </a:lnTo>
                <a:lnTo>
                  <a:pt x="4762500" y="0"/>
                </a:lnTo>
                <a:close/>
                <a:moveTo>
                  <a:pt x="4676140" y="5382260"/>
                </a:moveTo>
                <a:lnTo>
                  <a:pt x="1673860" y="5382260"/>
                </a:lnTo>
                <a:lnTo>
                  <a:pt x="172720" y="2766060"/>
                </a:lnTo>
                <a:lnTo>
                  <a:pt x="1673860" y="149860"/>
                </a:lnTo>
                <a:lnTo>
                  <a:pt x="4676140" y="149860"/>
                </a:lnTo>
                <a:lnTo>
                  <a:pt x="6177280" y="2766060"/>
                </a:lnTo>
                <a:lnTo>
                  <a:pt x="4676140" y="538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 rot="10800000">
            <a:off x="1034954" y="1030141"/>
            <a:ext cx="7209218" cy="4847320"/>
          </a:xfrm>
          <a:custGeom>
            <a:avLst/>
            <a:gdLst/>
            <a:ahLst/>
            <a:cxnLst/>
            <a:rect l="l" t="t" r="r" b="b"/>
            <a:pathLst>
              <a:path w="6350000" h="4269601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4269601"/>
                </a:lnTo>
                <a:lnTo>
                  <a:pt x="6350000" y="4269601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3476439" y="5861659"/>
            <a:ext cx="3177797" cy="46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Λάμπος Ανδρέας</a:t>
            </a:r>
            <a:endParaRPr sz="2000" b="1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10"/>
          <p:cNvSpPr/>
          <p:nvPr/>
        </p:nvSpPr>
        <p:spPr>
          <a:xfrm rot="-1039447">
            <a:off x="16516045" y="2952854"/>
            <a:ext cx="10714577" cy="10714577"/>
          </a:xfrm>
          <a:custGeom>
            <a:avLst/>
            <a:gdLst/>
            <a:ahLst/>
            <a:cxnLst/>
            <a:rect l="l" t="t" r="r" b="b"/>
            <a:pathLst>
              <a:path w="10714577" h="10714577" extrusionOk="0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 rot="-5400000">
            <a:off x="3688278" y="4702406"/>
            <a:ext cx="1896316" cy="7215472"/>
          </a:xfrm>
          <a:custGeom>
            <a:avLst/>
            <a:gdLst/>
            <a:ahLst/>
            <a:cxnLst/>
            <a:rect l="l" t="t" r="r" b="b"/>
            <a:pathLst>
              <a:path w="1243904" h="4733047" extrusionOk="0">
                <a:moveTo>
                  <a:pt x="1080074" y="0"/>
                </a:moveTo>
                <a:lnTo>
                  <a:pt x="0" y="0"/>
                </a:lnTo>
                <a:lnTo>
                  <a:pt x="0" y="4733047"/>
                </a:lnTo>
                <a:lnTo>
                  <a:pt x="76200" y="4733047"/>
                </a:lnTo>
                <a:lnTo>
                  <a:pt x="76200" y="76200"/>
                </a:lnTo>
                <a:lnTo>
                  <a:pt x="1243904" y="76200"/>
                </a:lnTo>
                <a:lnTo>
                  <a:pt x="1243904" y="0"/>
                </a:ln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1415039" y="1461194"/>
            <a:ext cx="6033056" cy="119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8573338" y="5877461"/>
            <a:ext cx="4418279" cy="46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Γκοντόλιας Δημοσθένης</a:t>
            </a:r>
            <a:endParaRPr sz="2000" b="1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1196489" y="2922973"/>
            <a:ext cx="7127978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Η ομάδα μας αποτελείται από: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b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Γκοντόλιας Δημοσθένης 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(Backend Engineer)</a:t>
            </a: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000" b="1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	Λάμπος Ανδρέας </a:t>
            </a: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(Frontend Engineer)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			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Είμαστε φοιτητές Τμήματος Πληροφορικής στο Οικονομικό Πανεπιστήμιο Αθηνών (ΑΣΟΕΕ).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Verdana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Μοιραζόμαστε το κοινό όραμα να μεταμορφώσουμε τον ελληνικό χώρο του αθλητικού στοιχήματος μέσω προηγμένων λύσεων τεχνητής νοημοσύνης, προσαρμοσμένων στις ατομικές προτιμήσεις κάθε χρήστη.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 rot="-10096841">
            <a:off x="8240501" y="371588"/>
            <a:ext cx="10334681" cy="1918278"/>
          </a:xfrm>
          <a:custGeom>
            <a:avLst/>
            <a:gdLst/>
            <a:ahLst/>
            <a:cxnLst/>
            <a:rect l="l" t="t" r="r" b="b"/>
            <a:pathLst>
              <a:path w="6484275" h="1108222" extrusionOk="0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10" descr="Εικόνα που περιέχει ανθρώπινο πρόσωπο, άτομο, άνδρας, ρουχισμός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88493" y="3232820"/>
            <a:ext cx="3238841" cy="255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 rot="-8438524">
            <a:off x="2047183" y="-4445231"/>
            <a:ext cx="12789569" cy="10394432"/>
          </a:xfrm>
          <a:custGeom>
            <a:avLst/>
            <a:gdLst/>
            <a:ahLst/>
            <a:cxnLst/>
            <a:rect l="l" t="t" r="r" b="b"/>
            <a:pathLst>
              <a:path w="12789569" h="10394432" extrusionOk="0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0" descr="Εικόνα που περιέχει ανθρώπινο πρόσωπο, ρουχισμός, άτομο, στιγμιότυπο οθόνης&#10;&#10;Το περιεχόμενο που δημιουργείται από τεχνολογία AI ενδέχεται να είναι εσφαλμένο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62922" y="2814843"/>
            <a:ext cx="2535749" cy="33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9602881" y="9002613"/>
            <a:ext cx="23591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l-GR" sz="14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dgodolias@gmail.com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13854079" y="9076790"/>
            <a:ext cx="23591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l-GR" sz="14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anlampos@gmail.com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 extrusionOk="0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 extrusionOk="0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1905000" y="3027106"/>
            <a:ext cx="13487400" cy="21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6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l-GR" sz="120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ΕΥΧΑΡΙΣΤΟΥΜΕ</a:t>
            </a:r>
            <a:endParaRPr sz="12000" b="1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11"/>
          <p:cNvSpPr txBox="1"/>
          <p:nvPr/>
        </p:nvSpPr>
        <p:spPr>
          <a:xfrm>
            <a:off x="3565151" y="5143500"/>
            <a:ext cx="12580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lang="el-GR" sz="8999" b="0" i="0" u="none" strike="noStrike" cap="none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ΓΙΑ ΤΗ ΠΡΟΣΟΧΗ ΣΑΣ</a:t>
            </a:r>
            <a:endParaRPr sz="8999" b="0" i="0" u="none" strike="noStrike" cap="none">
              <a:solidFill>
                <a:srgbClr val="314FD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-10705926" y="300451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 extrusionOk="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435992" y="-9563100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 extrusionOk="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09600" y="1575491"/>
            <a:ext cx="6271906" cy="105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The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886753" y="4533900"/>
            <a:ext cx="4065756" cy="533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Πληροφοριακή πλημμύρα.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Σε μια τυπική αγωνιστική υπάρχουν περισσότερες από </a:t>
            </a: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1000 διαθέσιμες αγορές 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μόνο για ποδόσφαιρο· ο μέσος παίκτης δυσκολεύεται να εντοπίσει τα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bets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302615" y="4533900"/>
            <a:ext cx="4065756" cy="533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05682"/>
              </a:gs>
              <a:gs pos="48000">
                <a:srgbClr val="5483BE"/>
              </a:gs>
              <a:gs pos="100000">
                <a:srgbClr val="93B3D7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Γενικές συμβουλές </a:t>
            </a:r>
            <a:r>
              <a:rPr lang="el-GR" sz="1800" b="1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tipsters</a:t>
            </a: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όλοι βλέπουν το ίδιο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pick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άρα οι προτάσεις αφορούν αποκλειστικά τους ίδιους τους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tipsters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παρά τις προτιμήσεις των παικτών – πελατών.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Καμία προσωποποίηση.</a:t>
            </a:r>
            <a:endParaRPr sz="18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2718477" y="4533900"/>
            <a:ext cx="4065756" cy="533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Σήμερα, ο παίκτης - πελάτης πρέπει να ανοίγει πολλούς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bookmakers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να </a:t>
            </a: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συγκρίνει χειροκίνητα αποδόσεις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και να χτίζει μόνος του </a:t>
            </a:r>
            <a:r>
              <a:rPr lang="el-GR" sz="18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παρολί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· αν χάσει τις καλύτερες αποδόσεις, μπορεί να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θυσιάσει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l-GR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επιπλέον κέρδος</a:t>
            </a:r>
            <a:r>
              <a:rPr lang="el-GR" sz="18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2" descr="Εικόνα που περιέχει γραμματοσειρά, στιγμιότυπο οθόνης, γραφικά, τυπογραφία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7123" y="1381607"/>
            <a:ext cx="8492177" cy="144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 rot="2433958">
            <a:off x="1037537" y="8734614"/>
            <a:ext cx="9797381" cy="9797381"/>
          </a:xfrm>
          <a:custGeom>
            <a:avLst/>
            <a:gdLst/>
            <a:ahLst/>
            <a:cxnLst/>
            <a:rect l="l" t="t" r="r" b="b"/>
            <a:pathLst>
              <a:path w="9797381" h="9797381" extrusionOk="0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878543" y="8129587"/>
            <a:ext cx="7789735" cy="83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Σημαντικά καλύτερη απόδοση και ουσιαστική εξοικονόμηση χρόνου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3"/>
          <p:cNvSpPr/>
          <p:nvPr/>
        </p:nvSpPr>
        <p:spPr>
          <a:xfrm rot="-587700">
            <a:off x="9242186" y="6541992"/>
            <a:ext cx="12426899" cy="10099680"/>
          </a:xfrm>
          <a:custGeom>
            <a:avLst/>
            <a:gdLst/>
            <a:ahLst/>
            <a:cxnLst/>
            <a:rect l="l" t="t" r="r" b="b"/>
            <a:pathLst>
              <a:path w="12426899" h="10099680" extrusionOk="0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 rot="-2700000">
            <a:off x="-7741802" y="4884762"/>
            <a:ext cx="10762620" cy="8747075"/>
          </a:xfrm>
          <a:custGeom>
            <a:avLst/>
            <a:gdLst/>
            <a:ahLst/>
            <a:cxnLst/>
            <a:rect l="l" t="t" r="r" b="b"/>
            <a:pathLst>
              <a:path w="10762620" h="8747075" extrusionOk="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 rot="410738">
            <a:off x="4505631" y="2539280"/>
            <a:ext cx="8256052" cy="1223761"/>
          </a:xfrm>
          <a:custGeom>
            <a:avLst/>
            <a:gdLst/>
            <a:ahLst/>
            <a:cxnLst/>
            <a:rect l="l" t="t" r="r" b="b"/>
            <a:pathLst>
              <a:path w="7315200" h="1250234" extrusionOk="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56609" y="502585"/>
            <a:ext cx="8361235" cy="24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4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l-GR" sz="6600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The Solution &amp; Value Proposition</a:t>
            </a:r>
            <a:endParaRPr sz="6600" b="1" i="0" u="none" strike="noStrike" cap="none">
              <a:solidFill>
                <a:srgbClr val="173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3" descr="Εικόνα που περιέχει κείμενο, στιγμιότυπο οθόνης, γραμματοσειρά, λογισμικό"/>
          <p:cNvPicPr preferRelativeResize="0"/>
          <p:nvPr/>
        </p:nvPicPr>
        <p:blipFill rotWithShape="1">
          <a:blip r:embed="rId6">
            <a:alphaModFix/>
          </a:blip>
          <a:srcRect t="13192" b="18663"/>
          <a:stretch/>
        </p:blipFill>
        <p:spPr>
          <a:xfrm>
            <a:off x="9762125" y="269725"/>
            <a:ext cx="7970091" cy="279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 descr="Εικόνα που περιέχει κείμενο, γραμματοσειρά, σχεδίαση, στιγμιότυπο οθόνης"/>
          <p:cNvPicPr preferRelativeResize="0"/>
          <p:nvPr/>
        </p:nvPicPr>
        <p:blipFill rotWithShape="1">
          <a:blip r:embed="rId7">
            <a:alphaModFix/>
          </a:blip>
          <a:srcRect t="2964" r="1042" b="21443"/>
          <a:stretch/>
        </p:blipFill>
        <p:spPr>
          <a:xfrm>
            <a:off x="9762125" y="3063817"/>
            <a:ext cx="7970091" cy="214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 descr="Εικόνα που περιέχει κείμενο, στιγμιότυπο οθόνης, γραμματοσειρά, λογότυπο"/>
          <p:cNvPicPr preferRelativeResize="0"/>
          <p:nvPr/>
        </p:nvPicPr>
        <p:blipFill rotWithShape="1">
          <a:blip r:embed="rId8">
            <a:alphaModFix/>
          </a:blip>
          <a:srcRect t="12777" b="23721"/>
          <a:stretch/>
        </p:blipFill>
        <p:spPr>
          <a:xfrm>
            <a:off x="9769834" y="5203885"/>
            <a:ext cx="7970092" cy="228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 descr="Εικόνα που περιέχει κείμενο, στιγμιότυπο οθόνης, γραμματοσειρά, λογότυπο"/>
          <p:cNvPicPr preferRelativeResize="0"/>
          <p:nvPr/>
        </p:nvPicPr>
        <p:blipFill rotWithShape="1">
          <a:blip r:embed="rId9">
            <a:alphaModFix/>
          </a:blip>
          <a:srcRect t="18923"/>
          <a:stretch/>
        </p:blipFill>
        <p:spPr>
          <a:xfrm>
            <a:off x="9769834" y="7492548"/>
            <a:ext cx="7962380" cy="242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794884" y="3552870"/>
            <a:ext cx="5939625" cy="69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AI που μαθαίνει τις προτιμήσεις σου και δημιουργεί εξατομικευμένα bet-slips σε 5″</a:t>
            </a:r>
            <a:endParaRPr sz="2000" b="0" i="0" u="none" strike="noStrike" cap="none">
              <a:solidFill>
                <a:srgbClr val="0F24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794884" y="3017831"/>
            <a:ext cx="347691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l-GR" sz="3000" b="1" i="0" u="none" strike="noStrike" cap="none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SOLUTION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794882" y="4980794"/>
            <a:ext cx="5939625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Live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scraping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real-time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σύγκριση συνολικής επιστροφής σε όλους τους νόμιμους </a:t>
            </a:r>
            <a:r>
              <a:rPr lang="el-GR" sz="2000" b="0" i="0" u="none" strike="noStrike" cap="none" dirty="0" err="1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bookmakers</a:t>
            </a:r>
            <a: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el-GR" sz="2000" b="0" i="0" u="none" strike="noStrike" cap="none" dirty="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2000" b="0" i="0" u="none" strike="noStrike" cap="none" dirty="0">
              <a:solidFill>
                <a:srgbClr val="0F24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794882" y="4429620"/>
            <a:ext cx="347691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l-GR" sz="3000" b="1" i="0" u="none" strike="noStrike" cap="none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SOLUTION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794881" y="6790161"/>
            <a:ext cx="5939625" cy="69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Λειτουργία «Απόρριψε &amp; Αντικατάστησε» – ανανεώνει επιλογές χωρίς να χαλάει το δελτίο</a:t>
            </a:r>
            <a:endParaRPr sz="2000" b="0" i="0" u="none" strike="noStrike" cap="none">
              <a:solidFill>
                <a:srgbClr val="0F24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94882" y="6273475"/>
            <a:ext cx="3476917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l-GR" sz="3000" b="1" i="0" u="none" strike="noStrike" cap="none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SOLUTION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794881" y="7645939"/>
            <a:ext cx="15849600" cy="6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4FDD"/>
              </a:buClr>
              <a:buSzPts val="3000"/>
              <a:buFont typeface="Poppins"/>
              <a:buNone/>
            </a:pPr>
            <a:r>
              <a:rPr lang="el-GR" sz="3000" b="1" i="0" u="none" strike="noStrike" cap="none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SOLUTION 4</a:t>
            </a:r>
            <a:endParaRPr sz="3000" b="1" i="0" u="none" strike="noStrike" cap="none">
              <a:solidFill>
                <a:srgbClr val="314FD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 rot="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 extrusionOk="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10800000">
            <a:off x="6530576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 extrusionOk="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2478867" y="5524500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 extrusionOk="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71437" y="6331071"/>
            <a:ext cx="67002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MOCK-UPS</a:t>
            </a:r>
            <a:br>
              <a:rPr lang="el-GR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l-GR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ON-BOARDING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" descr="Εικόνα που περιέχει κείμενο, στιγμιότυπο οθόνης, γραμματοσειρά, σχεδίαση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513" y="871563"/>
            <a:ext cx="7990974" cy="32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Εικόνα που περιέχει κείμενο, στιγμιότυπο οθόνης, γραμμή, αριθμός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7225" y="655200"/>
            <a:ext cx="9028977" cy="37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descr="Εικόνα που περιέχει κείμενο, στιγμιότυπο οθόνης, λογισμικό, αριθμός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7225" y="5061600"/>
            <a:ext cx="9028977" cy="37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613cf7f98_0_0"/>
          <p:cNvSpPr/>
          <p:nvPr/>
        </p:nvSpPr>
        <p:spPr>
          <a:xfrm rot="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 extrusionOk="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5613cf7f98_0_0"/>
          <p:cNvSpPr/>
          <p:nvPr/>
        </p:nvSpPr>
        <p:spPr>
          <a:xfrm rot="10800000">
            <a:off x="6530576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 extrusionOk="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5613cf7f98_0_0"/>
          <p:cNvSpPr/>
          <p:nvPr/>
        </p:nvSpPr>
        <p:spPr>
          <a:xfrm>
            <a:off x="12478867" y="5524500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 extrusionOk="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5613cf7f98_0_0"/>
          <p:cNvSpPr txBox="1"/>
          <p:nvPr/>
        </p:nvSpPr>
        <p:spPr>
          <a:xfrm>
            <a:off x="11163300" y="2276893"/>
            <a:ext cx="67002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MOCK-UPS</a:t>
            </a:r>
            <a:b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ON-BOARDING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35613cf7f98_0_0" descr="Εικόνα που περιέχει κείμενο, στιγμιότυπο οθόνης, γραμμή, αριθμός"/>
          <p:cNvPicPr preferRelativeResize="0"/>
          <p:nvPr/>
        </p:nvPicPr>
        <p:blipFill rotWithShape="1">
          <a:blip r:embed="rId4">
            <a:alphaModFix/>
          </a:blip>
          <a:srcRect b="1671"/>
          <a:stretch/>
        </p:blipFill>
        <p:spPr>
          <a:xfrm>
            <a:off x="719956" y="868675"/>
            <a:ext cx="9506069" cy="42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5613cf7f98_0_0" descr="Εικόνα που περιέχει κείμενο, στιγμιότυπο οθόνης, αριθμός, γραμμή"/>
          <p:cNvPicPr preferRelativeResize="0"/>
          <p:nvPr/>
        </p:nvPicPr>
        <p:blipFill rotWithShape="1">
          <a:blip r:embed="rId5">
            <a:alphaModFix/>
          </a:blip>
          <a:srcRect t="2419"/>
          <a:stretch/>
        </p:blipFill>
        <p:spPr>
          <a:xfrm>
            <a:off x="8473025" y="5524511"/>
            <a:ext cx="9506075" cy="430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 rot="-1799540">
            <a:off x="-2619545" y="-4638845"/>
            <a:ext cx="12335518" cy="12335518"/>
          </a:xfrm>
          <a:custGeom>
            <a:avLst/>
            <a:gdLst/>
            <a:ahLst/>
            <a:cxnLst/>
            <a:rect l="l" t="t" r="r" b="b"/>
            <a:pathLst>
              <a:path w="12335518" h="12335518" extrusionOk="0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 rot="-2700000">
            <a:off x="16270936" y="1476190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 extrusionOk="0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 rot="1759265">
            <a:off x="9136107" y="1350640"/>
            <a:ext cx="8386361" cy="2049384"/>
          </a:xfrm>
          <a:custGeom>
            <a:avLst/>
            <a:gdLst/>
            <a:ahLst/>
            <a:cxnLst/>
            <a:rect l="l" t="t" r="r" b="b"/>
            <a:pathLst>
              <a:path w="6484275" h="1108222" extrusionOk="0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5" descr="Εικόνα που περιέχει κείμενο, στιγμιότυπο οθόνης, αριθμός, γραμματοσειρά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84550"/>
            <a:ext cx="9066923" cy="412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 descr="Εικόνα που περιέχει κείμενο, στιγμιότυπο οθόνης, λογισμικό, αριθμός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182929"/>
            <a:ext cx="9066926" cy="412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 descr="Εικόνα που περιέχει κείμενο, στιγμιότυπο οθόνης, λογισμικό, αριθμός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6925" y="4182925"/>
            <a:ext cx="9221077" cy="41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763025" y="8710845"/>
            <a:ext cx="1741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l-GR" sz="2400" b="1" i="0" u="none" strike="noStrike" cap="none">
                <a:solidFill>
                  <a:srgbClr val="17365D"/>
                </a:solidFill>
                <a:latin typeface="Verdana"/>
                <a:ea typeface="Verdana"/>
                <a:cs typeface="Verdana"/>
                <a:sym typeface="Verdana"/>
              </a:rPr>
              <a:t>Εξοικονόμησε χρόνο &amp; μεγιστοποίησε το κέρδος σου, με 100% διαφάνεια στον βέλτιστο bookmaker.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l-GR" sz="2400" b="1" i="0" u="none" strike="noStrike" cap="none">
                <a:solidFill>
                  <a:srgbClr val="17365D"/>
                </a:solidFill>
                <a:latin typeface="Verdana"/>
                <a:ea typeface="Verdana"/>
                <a:cs typeface="Verdana"/>
                <a:sym typeface="Verdana"/>
              </a:rPr>
              <a:t>Kάθε δελτίο κομμένο στα μέτρα σου.</a:t>
            </a:r>
            <a:endParaRPr sz="2400" b="1" i="0" u="none" strike="noStrike" cap="none">
              <a:solidFill>
                <a:srgbClr val="17365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9561791" y="779973"/>
            <a:ext cx="169236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l-GR" sz="7000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MOCK-UPS</a:t>
            </a:r>
            <a:br>
              <a:rPr lang="el-GR" sz="7000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l-GR" sz="4800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AI GENERATED BETTING SLIP</a:t>
            </a:r>
            <a:endParaRPr sz="7000" b="1" i="0" u="none" strike="noStrike" cap="none">
              <a:solidFill>
                <a:srgbClr val="173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65952182b_0_1"/>
          <p:cNvSpPr/>
          <p:nvPr/>
        </p:nvSpPr>
        <p:spPr>
          <a:xfrm rot="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 extrusionOk="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565952182b_0_1"/>
          <p:cNvSpPr/>
          <p:nvPr/>
        </p:nvSpPr>
        <p:spPr>
          <a:xfrm rot="10800000">
            <a:off x="6530576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 extrusionOk="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565952182b_0_1"/>
          <p:cNvSpPr/>
          <p:nvPr/>
        </p:nvSpPr>
        <p:spPr>
          <a:xfrm>
            <a:off x="12478867" y="5524500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 extrusionOk="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565952182b_0_1"/>
          <p:cNvSpPr txBox="1"/>
          <p:nvPr/>
        </p:nvSpPr>
        <p:spPr>
          <a:xfrm>
            <a:off x="1120309" y="6763772"/>
            <a:ext cx="6700200" cy="30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MOCK-UPS</a:t>
            </a:r>
            <a:br>
              <a:rPr lang="el-GR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6999" b="1" i="0" u="none" strike="noStrike" cap="none" dirty="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OCR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565952182b_0_1" title="Το κείμενο της παραγράφου σας.png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521" r="94336">
                        <a14:foregroundMark x1="3646" y1="17773" x2="35091" y2="20020"/>
                        <a14:foregroundMark x1="521" y1="18750" x2="1693" y2="20898"/>
                        <a14:foregroundMark x1="94141" y1="17480" x2="94010" y2="22363"/>
                        <a14:foregroundMark x1="4492" y1="32520" x2="53385" y2="31055"/>
                        <a14:foregroundMark x1="53385" y1="31055" x2="70052" y2="31055"/>
                        <a14:foregroundMark x1="70052" y1="31055" x2="73698" y2="30566"/>
                        <a14:foregroundMark x1="12630" y1="38379" x2="82682" y2="38770"/>
                        <a14:foregroundMark x1="10221" y1="38379" x2="9961" y2="59863"/>
                        <a14:foregroundMark x1="5990" y1="38379" x2="4753" y2="67383"/>
                        <a14:foregroundMark x1="3516" y1="38574" x2="5859" y2="74805"/>
                        <a14:foregroundMark x1="12174" y1="49512" x2="12044" y2="75684"/>
                        <a14:foregroundMark x1="19336" y1="50000" x2="18620" y2="76465"/>
                        <a14:foregroundMark x1="18359" y1="60938" x2="38216" y2="60449"/>
                        <a14:foregroundMark x1="38216" y1="60449" x2="48177" y2="63672"/>
                        <a14:foregroundMark x1="48177" y1="63672" x2="62044" y2="62988"/>
                        <a14:foregroundMark x1="62044" y1="62988" x2="66992" y2="64844"/>
                        <a14:foregroundMark x1="66992" y1="64844" x2="73372" y2="59180"/>
                        <a14:foregroundMark x1="51042" y1="73535" x2="56966" y2="64258"/>
                        <a14:foregroundMark x1="56966" y1="64258" x2="48828" y2="59668"/>
                        <a14:foregroundMark x1="48828" y1="59668" x2="49805" y2="59668"/>
                        <a14:foregroundMark x1="56250" y1="50781" x2="35677" y2="50000"/>
                        <a14:foregroundMark x1="35677" y1="50000" x2="62891" y2="50391"/>
                        <a14:foregroundMark x1="33659" y1="46973" x2="45768" y2="46680"/>
                        <a14:foregroundMark x1="45768" y1="46680" x2="62435" y2="46777"/>
                        <a14:foregroundMark x1="26107" y1="48926" x2="69596" y2="47168"/>
                        <a14:foregroundMark x1="64388" y1="43848" x2="85482" y2="41699"/>
                        <a14:foregroundMark x1="87305" y1="37988" x2="86458" y2="64453"/>
                        <a14:foregroundMark x1="92057" y1="37988" x2="89974" y2="66797"/>
                        <a14:foregroundMark x1="91471" y1="38965" x2="90234" y2="68262"/>
                        <a14:foregroundMark x1="93034" y1="37109" x2="94271" y2="58398"/>
                        <a14:foregroundMark x1="94271" y1="58398" x2="92773" y2="66797"/>
                        <a14:foregroundMark x1="4167" y1="50391" x2="2930" y2="73340"/>
                        <a14:foregroundMark x1="2930" y1="73340" x2="2930" y2="73145"/>
                        <a14:foregroundMark x1="2799" y1="82422" x2="2799" y2="82422"/>
                        <a14:foregroundMark x1="72852" y1="80664" x2="81510" y2="81543"/>
                        <a14:foregroundMark x1="81510" y1="81543" x2="87174" y2="81445"/>
                        <a14:foregroundMark x1="87174" y1="81445" x2="88672" y2="81543"/>
                        <a14:foregroundMark x1="88802" y1="82813" x2="93750" y2="79102"/>
                        <a14:foregroundMark x1="93750" y1="79102" x2="93164" y2="69531"/>
                        <a14:foregroundMark x1="93164" y1="69531" x2="93164" y2="69531"/>
                        <a14:foregroundMark x1="91341" y1="83203" x2="94336" y2="80664"/>
                        <a14:foregroundMark x1="94141" y1="83008" x2="94141" y2="83008"/>
                        <a14:foregroundMark x1="72656" y1="83203" x2="80143" y2="82813"/>
                        <a14:foregroundMark x1="80143" y1="82813" x2="80273" y2="82617"/>
                        <a14:foregroundMark x1="68596" y1="82756" x2="63641" y2="83123"/>
                        <a14:foregroundMark x1="73112" y1="82422" x2="69614" y2="82681"/>
                        <a14:foregroundMark x1="58016" y1="82889" x2="51367" y2="82813"/>
                        <a14:foregroundMark x1="61056" y1="82924" x2="59653" y2="82908"/>
                        <a14:foregroundMark x1="68359" y1="83008" x2="63713" y2="82955"/>
                        <a14:foregroundMark x1="51367" y1="82813" x2="51758" y2="82813"/>
                        <a14:backgroundMark x1="1367" y1="40234" x2="1497" y2="67188"/>
                        <a14:backgroundMark x1="61589" y1="84668" x2="66862" y2="84570"/>
                        <a14:backgroundMark x1="66862" y1="84570" x2="67188" y2="84668"/>
                        <a14:backgroundMark x1="61458" y1="84277" x2="61458" y2="84277"/>
                        <a14:backgroundMark x1="68034" y1="84082" x2="72396" y2="84082"/>
                        <a14:backgroundMark x1="61458" y1="84668" x2="58398" y2="83887"/>
                        <a14:backgroundMark x1="60482" y1="84277" x2="63151" y2="84277"/>
                        <a14:backgroundMark x1="67383" y1="84668" x2="68359" y2="84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2678" y="-453168"/>
            <a:ext cx="9071565" cy="62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565952182b_0_1" title="IMG_20250509_092627_015.jpg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3125" l="3801" r="93484">
                        <a14:foregroundMark x1="8145" y1="22891" x2="8959" y2="39609"/>
                        <a14:foregroundMark x1="8959" y1="39609" x2="11222" y2="22188"/>
                        <a14:foregroundMark x1="8507" y1="20156" x2="5792" y2="36563"/>
                        <a14:foregroundMark x1="10498" y1="84141" x2="31855" y2="83516"/>
                        <a14:foregroundMark x1="13213" y1="88516" x2="33756" y2="87188"/>
                        <a14:foregroundMark x1="11222" y1="93203" x2="40724" y2="88516"/>
                        <a14:foregroundMark x1="93122" y1="92578" x2="92760" y2="82500"/>
                        <a14:foregroundMark x1="93484" y1="6016" x2="87421" y2="6250"/>
                        <a14:foregroundMark x1="93213" y1="7266" x2="88145" y2="7656"/>
                        <a14:foregroundMark x1="7170" y1="6563" x2="7511" y2="5469"/>
                        <a14:foregroundMark x1="6878" y1="7500" x2="7170" y2="6563"/>
                        <a14:foregroundMark x1="5484" y1="6563" x2="5882" y2="5703"/>
                        <a14:foregroundMark x1="5158" y1="7266" x2="5484" y2="6563"/>
                        <a14:foregroundMark x1="5158" y1="6250" x2="4972" y2="7266"/>
                        <a14:foregroundMark x1="6697" y1="5391" x2="6697" y2="5391"/>
                        <a14:foregroundMark x1="6968" y1="5781" x2="6968" y2="5781"/>
                        <a14:foregroundMark x1="6697" y1="5313" x2="6697" y2="5313"/>
                        <a14:foregroundMark x1="6878" y1="5469" x2="7783" y2="5938"/>
                        <a14:foregroundMark x1="5158" y1="6406" x2="4772" y2="7031"/>
                        <a14:foregroundMark x1="8753" y1="6641" x2="8507" y2="7109"/>
                        <a14:foregroundMark x1="8959" y1="6250" x2="8753" y2="6641"/>
                        <a14:foregroundMark x1="8778" y1="7500" x2="10045" y2="7891"/>
                        <a14:foregroundMark x1="12579" y1="5781" x2="13213" y2="7734"/>
                        <a14:foregroundMark x1="18643" y1="5859" x2="18643" y2="5859"/>
                        <a14:foregroundMark x1="18643" y1="5938" x2="18643" y2="5938"/>
                        <a14:foregroundMark x1="22715" y1="6797" x2="22715" y2="6797"/>
                        <a14:foregroundMark x1="26878" y1="6172" x2="26878" y2="6172"/>
                        <a14:foregroundMark x1="86244" y1="6641" x2="86606" y2="5703"/>
                        <a14:foregroundMark x1="86063" y1="6016" x2="85339" y2="6406"/>
                        <a14:foregroundMark x1="86878" y1="5469" x2="89140" y2="5313"/>
                        <a14:foregroundMark x1="87783" y1="5078" x2="85520" y2="5313"/>
                        <a14:backgroundMark x1="16652" y1="3125" x2="16290" y2="9141"/>
                        <a14:backgroundMark x1="10045" y1="2734" x2="8100" y2="4593"/>
                        <a14:backgroundMark x1="2715" y1="8125" x2="4596" y2="7313"/>
                        <a14:backgroundMark x1="3891" y1="5078" x2="4852" y2="6865"/>
                        <a14:backgroundMark x1="5611" y1="5078" x2="5339" y2="4453"/>
                        <a14:backgroundMark x1="4273" y1="5313" x2="2534" y2="5703"/>
                        <a14:backgroundMark x1="6209" y1="4879" x2="4273" y2="5313"/>
                        <a14:backgroundMark x1="7059" y1="4688" x2="6230" y2="4874"/>
                        <a14:backgroundMark x1="7895" y1="7453" x2="8550" y2="7742"/>
                        <a14:backgroundMark x1="6706" y1="8956" x2="9593" y2="9063"/>
                        <a14:backgroundMark x1="1176" y1="8750" x2="4065" y2="8857"/>
                        <a14:backgroundMark x1="5701" y1="8351" x2="5701" y2="10234"/>
                        <a14:backgroundMark x1="6335" y1="6563" x2="6335" y2="6563"/>
                        <a14:backgroundMark x1="5882" y1="8828" x2="5882" y2="8828"/>
                        <a14:backgroundMark x1="6063" y1="8359" x2="6063" y2="8359"/>
                        <a14:backgroundMark x1="6244" y1="7891" x2="6244" y2="7891"/>
                        <a14:backgroundMark x1="5973" y1="8281" x2="5973" y2="8281"/>
                        <a14:backgroundMark x1="4072" y1="7266" x2="4072" y2="7266"/>
                        <a14:backgroundMark x1="5792" y1="8438" x2="5792" y2="8438"/>
                        <a14:backgroundMark x1="6063" y1="8281" x2="6063" y2="8281"/>
                        <a14:backgroundMark x1="10136" y1="6641" x2="10136" y2="6641"/>
                        <a14:backgroundMark x1="19638" y1="7031" x2="19638" y2="7031"/>
                        <a14:backgroundMark x1="23439" y1="6406" x2="23439" y2="6406"/>
                        <a14:backgroundMark x1="6063" y1="8203" x2="6063" y2="8203"/>
                        <a14:backgroundMark x1="4072" y1="7031" x2="4072" y2="7031"/>
                        <a14:backgroundMark x1="4163" y1="7656" x2="4163" y2="7656"/>
                        <a14:backgroundMark x1="4163" y1="7500" x2="4163" y2="7500"/>
                        <a14:backgroundMark x1="4163" y1="7266" x2="4163" y2="7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73" y="200605"/>
            <a:ext cx="4386268" cy="5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Εικόνα 2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6D40E04-91EF-D126-E45C-ABC856792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3" b="89844" l="3451" r="97396">
                        <a14:foregroundMark x1="4297" y1="14063" x2="29036" y2="16504"/>
                        <a14:foregroundMark x1="94596" y1="13477" x2="94922" y2="20215"/>
                        <a14:foregroundMark x1="5990" y1="27637" x2="11979" y2="29102"/>
                        <a14:foregroundMark x1="11979" y1="29102" x2="54297" y2="28613"/>
                        <a14:foregroundMark x1="54297" y1="28613" x2="57227" y2="28711"/>
                        <a14:foregroundMark x1="9635" y1="35742" x2="56901" y2="39453"/>
                        <a14:foregroundMark x1="56901" y1="39453" x2="69206" y2="39355"/>
                        <a14:foregroundMark x1="7487" y1="37500" x2="16602" y2="39746"/>
                        <a14:foregroundMark x1="16602" y1="39746" x2="37891" y2="38379"/>
                        <a14:foregroundMark x1="46224" y1="40137" x2="83268" y2="39844"/>
                        <a14:foregroundMark x1="83268" y1="39844" x2="84180" y2="39844"/>
                        <a14:foregroundMark x1="91016" y1="35840" x2="90299" y2="39551"/>
                        <a14:foregroundMark x1="93359" y1="37012" x2="89453" y2="40527"/>
                        <a14:foregroundMark x1="93229" y1="38965" x2="85286" y2="38867"/>
                        <a14:foregroundMark x1="88151" y1="38379" x2="86003" y2="39551"/>
                        <a14:foregroundMark x1="92122" y1="35254" x2="92578" y2="40918"/>
                        <a14:foregroundMark x1="93424" y1="36328" x2="93815" y2="41895"/>
                        <a14:foregroundMark x1="94661" y1="36816" x2="94531" y2="43750"/>
                        <a14:foregroundMark x1="94922" y1="35059" x2="94727" y2="50488"/>
                        <a14:foregroundMark x1="94531" y1="48145" x2="75260" y2="49512"/>
                        <a14:foregroundMark x1="80208" y1="46484" x2="38477" y2="50488"/>
                        <a14:foregroundMark x1="70573" y1="51563" x2="23893" y2="51172"/>
                        <a14:foregroundMark x1="17188" y1="50000" x2="10807" y2="48926"/>
                        <a14:foregroundMark x1="6380" y1="38672" x2="7682" y2="48535"/>
                        <a14:foregroundMark x1="6510" y1="40820" x2="7096" y2="53516"/>
                        <a14:foregroundMark x1="6185" y1="35254" x2="6510" y2="51855"/>
                        <a14:foregroundMark x1="5143" y1="35547" x2="5664" y2="51563"/>
                        <a14:foregroundMark x1="11198" y1="40918" x2="9831" y2="47070"/>
                        <a14:foregroundMark x1="7617" y1="44727" x2="8529" y2="45703"/>
                        <a14:foregroundMark x1="8594" y1="43848" x2="9049" y2="51074"/>
                        <a14:foregroundMark x1="4622" y1="57813" x2="35352" y2="55566"/>
                        <a14:foregroundMark x1="16276" y1="59082" x2="59831" y2="57520"/>
                        <a14:foregroundMark x1="52148" y1="58008" x2="88086" y2="58398"/>
                        <a14:foregroundMark x1="56771" y1="63184" x2="83594" y2="62891"/>
                        <a14:foregroundMark x1="44596" y1="65430" x2="84570" y2="66211"/>
                        <a14:foregroundMark x1="12500" y1="66016" x2="42122" y2="68359"/>
                        <a14:foregroundMark x1="13802" y1="65430" x2="46745" y2="65234"/>
                        <a14:foregroundMark x1="15560" y1="64551" x2="39779" y2="65527"/>
                        <a14:foregroundMark x1="9505" y1="64844" x2="9245" y2="76074"/>
                        <a14:foregroundMark x1="6836" y1="65332" x2="6641" y2="74414"/>
                        <a14:foregroundMark x1="5729" y1="63086" x2="14453" y2="63867"/>
                        <a14:foregroundMark x1="8398" y1="63672" x2="13477" y2="63867"/>
                        <a14:foregroundMark x1="5859" y1="65332" x2="6641" y2="75195"/>
                        <a14:foregroundMark x1="5208" y1="68262" x2="6315" y2="76758"/>
                        <a14:foregroundMark x1="5534" y1="74707" x2="6315" y2="82422"/>
                        <a14:foregroundMark x1="5664" y1="79199" x2="17122" y2="82715"/>
                        <a14:foregroundMark x1="17122" y1="82715" x2="20247" y2="80176"/>
                        <a14:foregroundMark x1="13802" y1="77246" x2="20833" y2="82227"/>
                        <a14:foregroundMark x1="23568" y1="77246" x2="34570" y2="76660"/>
                        <a14:foregroundMark x1="24349" y1="74512" x2="28841" y2="73242"/>
                        <a14:foregroundMark x1="48893" y1="72363" x2="56641" y2="69629"/>
                        <a14:foregroundMark x1="44987" y1="74707" x2="71549" y2="73535"/>
                        <a14:foregroundMark x1="71549" y1="73535" x2="72331" y2="73828"/>
                        <a14:foregroundMark x1="74089" y1="73730" x2="94531" y2="73730"/>
                        <a14:foregroundMark x1="94987" y1="54980" x2="94141" y2="78711"/>
                        <a14:foregroundMark x1="93620" y1="87500" x2="93620" y2="81348"/>
                        <a14:foregroundMark x1="95182" y1="87109" x2="89323" y2="87305"/>
                        <a14:foregroundMark x1="89323" y1="87305" x2="90625" y2="85156"/>
                        <a14:foregroundMark x1="92969" y1="82227" x2="85938" y2="82813"/>
                        <a14:foregroundMark x1="85938" y1="82813" x2="86393" y2="82910"/>
                        <a14:foregroundMark x1="90951" y1="60156" x2="91211" y2="68652"/>
                        <a14:foregroundMark x1="92773" y1="61523" x2="92057" y2="68359"/>
                        <a14:foregroundMark x1="33138" y1="88770" x2="17057" y2="86230"/>
                        <a14:foregroundMark x1="24284" y1="88867" x2="14063" y2="87891"/>
                        <a14:foregroundMark x1="9505" y1="89844" x2="5534" y2="88770"/>
                        <a14:foregroundMark x1="4883" y1="88965" x2="3776" y2="80859"/>
                        <a14:foregroundMark x1="3971" y1="24023" x2="3776" y2="38379"/>
                        <a14:foregroundMark x1="3451" y1="89453" x2="4036" y2="89551"/>
                        <a14:foregroundMark x1="96289" y1="88770" x2="96289" y2="88770"/>
                        <a14:foregroundMark x1="96810" y1="88867" x2="96940" y2="84180"/>
                        <a14:foregroundMark x1="97396" y1="33789" x2="97396" y2="33789"/>
                        <a14:foregroundMark x1="96484" y1="32422" x2="96419" y2="28516"/>
                        <a14:foregroundMark x1="96419" y1="27051" x2="96354" y2="25000"/>
                        <a14:foregroundMark x1="3711" y1="10156" x2="5339" y2="10352"/>
                        <a14:foregroundMark x1="5339" y1="10254" x2="7422" y2="10156"/>
                        <a14:foregroundMark x1="9570" y1="10254" x2="13802" y2="9961"/>
                        <a14:foregroundMark x1="5273" y1="10449" x2="9896" y2="10742"/>
                        <a14:foregroundMark x1="10742" y1="10254" x2="7487" y2="10449"/>
                        <a14:foregroundMark x1="9115" y1="9961" x2="5924" y2="9863"/>
                        <a14:foregroundMark x1="16992" y1="40332" x2="18620" y2="46973"/>
                        <a14:foregroundMark x1="19271" y1="44531" x2="12565" y2="74609"/>
                        <a14:foregroundMark x1="12565" y1="74609" x2="13477" y2="73926"/>
                        <a14:foregroundMark x1="15234" y1="73242" x2="16081" y2="72363"/>
                        <a14:backgroundMark x1="911" y1="23926" x2="911" y2="40820"/>
                        <a14:backgroundMark x1="846" y1="43066" x2="521" y2="61914"/>
                        <a14:backgroundMark x1="716" y1="62988" x2="391" y2="78613"/>
                        <a14:backgroundMark x1="781" y1="80371" x2="456" y2="88965"/>
                        <a14:backgroundMark x1="99284" y1="23535" x2="98958" y2="35840"/>
                        <a14:backgroundMark x1="99479" y1="88477" x2="99609" y2="75098"/>
                        <a14:backgroundMark x1="99544" y1="75098" x2="98438" y2="66309"/>
                        <a14:backgroundMark x1="99023" y1="65723" x2="99805" y2="54395"/>
                        <a14:backgroundMark x1="99805" y1="54102" x2="99544" y2="44238"/>
                        <a14:backgroundMark x1="99544" y1="41309" x2="99609" y2="39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9665" y="5674305"/>
            <a:ext cx="7758687" cy="4814974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064FF484-8AD2-C7AC-2AF9-24795FC46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3889" y1="51389" x2="27778" y2="45833"/>
                        <a14:foregroundMark x1="26667" y1="52778" x2="40556" y2="50000"/>
                        <a14:foregroundMark x1="37778" y1="51389" x2="58333" y2="48611"/>
                        <a14:foregroundMark x1="42222" y1="48611" x2="68889" y2="45833"/>
                        <a14:foregroundMark x1="60000" y1="47222" x2="78889" y2="5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1542" y="2774094"/>
            <a:ext cx="2019518" cy="749135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09D62FCF-C11F-7A8B-B68F-23AEC489F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3889" y1="51389" x2="27778" y2="45833"/>
                        <a14:foregroundMark x1="26667" y1="52778" x2="40556" y2="50000"/>
                        <a14:foregroundMark x1="37778" y1="51389" x2="58333" y2="48611"/>
                        <a14:foregroundMark x1="42222" y1="48611" x2="68889" y2="45833"/>
                        <a14:foregroundMark x1="60000" y1="47222" x2="78889" y2="5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920755" y="4899872"/>
            <a:ext cx="1798480" cy="918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533400" y="571500"/>
            <a:ext cx="8067311" cy="119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l-GR" sz="6999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TARGET MARKET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 rot="-8434774">
            <a:off x="10177629" y="-5198885"/>
            <a:ext cx="12789449" cy="10394335"/>
          </a:xfrm>
          <a:custGeom>
            <a:avLst/>
            <a:gdLst/>
            <a:ahLst/>
            <a:cxnLst/>
            <a:rect l="l" t="t" r="r" b="b"/>
            <a:pathLst>
              <a:path w="12789569" h="10394432" extrusionOk="0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 rot="2433958">
            <a:off x="-2661750" y="6542268"/>
            <a:ext cx="9797381" cy="9797381"/>
          </a:xfrm>
          <a:custGeom>
            <a:avLst/>
            <a:gdLst/>
            <a:ahLst/>
            <a:cxnLst/>
            <a:rect l="l" t="t" r="r" b="b"/>
            <a:pathLst>
              <a:path w="9797381" h="9797381" extrusionOk="0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 descr="Εικόνα που περιέχει κείμενο, γραμμή, γράφημα, διάγραμμα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1542" y="3695700"/>
            <a:ext cx="7743356" cy="480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352789" y="2052131"/>
            <a:ext cx="8921693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Noto Sans Symbols"/>
              <a:buChar char="⮚"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Το 2024 τα «καθαρά» έσοδα από τα διαδικτυακά παίγνια στην Ελλάδα (κυρίως στοίχημα και online καζίνο) ήταν €1,06 δισ. , +23% Year-over-Year σε σχέση με το 2023, αντιπροσωπεύοντας το 37% του συνολικού GGR της αγοράς. ​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Noto Sans Symbols"/>
              <a:buChar char="⮚"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Η αγορά sports-betting στην Ελλάδα προβλέπεται να αυξηθεί από περίπου €580 εκατομμύρια το 2025 σε περίπου €660 εκατομμύρια το 2029, με σταθερό CAGR 3,3%, ενισχύοντας νέα κεφάλαια σε τεχνολογία στοιχηματισμού.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Noto Sans Symbols"/>
              <a:buChar char="⮚"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​Στην Ελλάδα υπολογίζονται περίπου 1,4 εκατομμύρια online bettors, εκ των οποίων ποσοστό μεγαλύτερο του 80%, ποντάρουν καθημερινά μέσω κινητού στις αγαπημένες πλατφόρμες στοιχηματισμού, συνεχώς ενισχύοντας mobile-first στρατηγικές σε στοίχημα. 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561109" y="8603559"/>
            <a:ext cx="1399605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-GR" sz="12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Πηγές</a:t>
            </a:r>
            <a:r>
              <a:rPr lang="el-GR" sz="12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-GR" sz="12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Οικονομικά Στοιχεία</a:t>
            </a:r>
            <a:r>
              <a:rPr lang="el-GR" sz="12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l-GR" sz="1200" b="0" i="0" u="sng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https://www.insider.gr/oikonomia/359847/ragdaia-anaptyxi-kai-metashimatismos-stin-agora-tyheron-paignion-2024-se-anodo-ta?amp=</a:t>
            </a:r>
            <a:endParaRPr sz="12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-GR" sz="12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Συνολικός αριθμός παικτών</a:t>
            </a:r>
            <a:r>
              <a:rPr lang="el-GR" sz="12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l-GR" sz="1200" b="0" i="0" u="sng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https://sigma.world/news/greek-online-market-to-reach-1879-million-by-2029</a:t>
            </a:r>
            <a:endParaRPr sz="12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-GR" sz="1200" b="1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Mobile-first στρατηγικές</a:t>
            </a:r>
            <a:r>
              <a:rPr lang="el-GR" sz="12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l-GR" sz="1200" b="0" i="0" u="sng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https://casinonet.gr/mobile</a:t>
            </a:r>
            <a:br>
              <a:rPr lang="el-GR" sz="1200" b="0" i="0" u="sng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200" b="0" i="0" u="sng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 rot="4153637">
            <a:off x="-4958019" y="7314479"/>
            <a:ext cx="14990034" cy="14990034"/>
          </a:xfrm>
          <a:custGeom>
            <a:avLst/>
            <a:gdLst/>
            <a:ahLst/>
            <a:cxnLst/>
            <a:rect l="l" t="t" r="r" b="b"/>
            <a:pathLst>
              <a:path w="14990034" h="14990034" extrusionOk="0">
                <a:moveTo>
                  <a:pt x="0" y="0"/>
                </a:moveTo>
                <a:lnTo>
                  <a:pt x="14990034" y="0"/>
                </a:lnTo>
                <a:lnTo>
                  <a:pt x="14990034" y="14990035"/>
                </a:lnTo>
                <a:lnTo>
                  <a:pt x="0" y="14990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9D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 rot="-6202356">
            <a:off x="9317686" y="-7079385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 extrusionOk="0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457200" y="832002"/>
            <a:ext cx="6235262" cy="2828165"/>
          </a:xfrm>
          <a:custGeom>
            <a:avLst/>
            <a:gdLst/>
            <a:ahLst/>
            <a:cxnLst/>
            <a:rect l="l" t="t" r="r" b="b"/>
            <a:pathLst>
              <a:path w="6235262" h="2828165" extrusionOk="0">
                <a:moveTo>
                  <a:pt x="0" y="0"/>
                </a:moveTo>
                <a:lnTo>
                  <a:pt x="6235262" y="0"/>
                </a:lnTo>
                <a:lnTo>
                  <a:pt x="6235262" y="2828165"/>
                </a:lnTo>
                <a:lnTo>
                  <a:pt x="0" y="282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704307" y="1144826"/>
            <a:ext cx="6084508" cy="117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4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l-GR" sz="6600" b="1" i="0" u="none" strike="noStrike" cap="non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COMPETITION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2667000" y="5059392"/>
            <a:ext cx="870585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Οι παραδοσιακές tipster κοινότητες δίνουν generic προβλέψεις χωρίς εξατομίκευση, τα odds-compare sites περιορίζονται σε μεμονωμένες αγορές χωρίς βελτιστοποίηση συνολικής αξίας, ενώ τα AI prediction εργαλεία δεν συγκρίνουν αποδόσεις ανά bookmaker.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6589063" y="7097530"/>
            <a:ext cx="84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Δυναμική διεπαφή χρήστη με λειτουργία “Replace pick” 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8639250" y="8801037"/>
            <a:ext cx="87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To Tsipster είναι 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εδώ για να φέρει τη λύση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7" name="Google Shape;197;p7" descr="Εικόνα που περιέχει γραφικά, clipart, ζωγραφιά, καρτούν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44400" y="735995"/>
            <a:ext cx="4191000" cy="23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/>
          <p:nvPr/>
        </p:nvSpPr>
        <p:spPr>
          <a:xfrm>
            <a:off x="1343419" y="3067143"/>
            <a:ext cx="102522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• Δύο target-groups:</a:t>
            </a:r>
            <a:b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	○ Οι παίκτες που ακολουθούν ήδη tipsters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l-GR" sz="2000" b="0" i="0" u="none" strike="noStrike" cap="none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 	○ Οι χρήστες Tsipster βασίζονται στον AI Bet Mentor για  	                      	 	   εξατομικευμένη καθοδήγηση</a:t>
            </a:r>
            <a:r>
              <a:rPr lang="el-GR" sz="2000">
                <a:solidFill>
                  <a:srgbClr val="0F243E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000" b="0" i="0" u="none" strike="noStrike" cap="none">
              <a:solidFill>
                <a:srgbClr val="0F243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7"/>
          <p:cNvSpPr/>
          <p:nvPr/>
        </p:nvSpPr>
        <p:spPr>
          <a:xfrm rot="-5400000">
            <a:off x="12043942" y="4391042"/>
            <a:ext cx="1896316" cy="9220200"/>
          </a:xfrm>
          <a:custGeom>
            <a:avLst/>
            <a:gdLst/>
            <a:ahLst/>
            <a:cxnLst/>
            <a:rect l="l" t="t" r="r" b="b"/>
            <a:pathLst>
              <a:path w="1243904" h="4733047" extrusionOk="0">
                <a:moveTo>
                  <a:pt x="1080074" y="0"/>
                </a:moveTo>
                <a:lnTo>
                  <a:pt x="0" y="0"/>
                </a:lnTo>
                <a:lnTo>
                  <a:pt x="0" y="4733047"/>
                </a:lnTo>
                <a:lnTo>
                  <a:pt x="76200" y="4733047"/>
                </a:lnTo>
                <a:lnTo>
                  <a:pt x="76200" y="76200"/>
                </a:lnTo>
                <a:lnTo>
                  <a:pt x="1243904" y="76200"/>
                </a:lnTo>
                <a:lnTo>
                  <a:pt x="1243904" y="0"/>
                </a:ln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 rot="-5400000">
            <a:off x="10013222" y="2872789"/>
            <a:ext cx="1609877" cy="8881779"/>
          </a:xfrm>
          <a:custGeom>
            <a:avLst/>
            <a:gdLst/>
            <a:ahLst/>
            <a:cxnLst/>
            <a:rect l="l" t="t" r="r" b="b"/>
            <a:pathLst>
              <a:path w="1243904" h="4733047" extrusionOk="0">
                <a:moveTo>
                  <a:pt x="1080074" y="0"/>
                </a:moveTo>
                <a:lnTo>
                  <a:pt x="0" y="0"/>
                </a:lnTo>
                <a:lnTo>
                  <a:pt x="0" y="4733047"/>
                </a:lnTo>
                <a:lnTo>
                  <a:pt x="76200" y="4733047"/>
                </a:lnTo>
                <a:lnTo>
                  <a:pt x="76200" y="76200"/>
                </a:lnTo>
                <a:lnTo>
                  <a:pt x="1243904" y="76200"/>
                </a:lnTo>
                <a:lnTo>
                  <a:pt x="1243904" y="0"/>
                </a:ln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 rot="-5400000">
            <a:off x="6091467" y="1260901"/>
            <a:ext cx="1611504" cy="8951261"/>
          </a:xfrm>
          <a:custGeom>
            <a:avLst/>
            <a:gdLst/>
            <a:ahLst/>
            <a:cxnLst/>
            <a:rect l="l" t="t" r="r" b="b"/>
            <a:pathLst>
              <a:path w="1243904" h="4733047" extrusionOk="0">
                <a:moveTo>
                  <a:pt x="1080074" y="0"/>
                </a:moveTo>
                <a:lnTo>
                  <a:pt x="0" y="0"/>
                </a:lnTo>
                <a:lnTo>
                  <a:pt x="0" y="4733047"/>
                </a:lnTo>
                <a:lnTo>
                  <a:pt x="76200" y="4733047"/>
                </a:lnTo>
                <a:lnTo>
                  <a:pt x="76200" y="76200"/>
                </a:lnTo>
                <a:lnTo>
                  <a:pt x="1243904" y="76200"/>
                </a:lnTo>
                <a:lnTo>
                  <a:pt x="1243904" y="0"/>
                </a:ln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 rot="-5400000">
            <a:off x="4067712" y="-1364428"/>
            <a:ext cx="2704026" cy="9925050"/>
          </a:xfrm>
          <a:custGeom>
            <a:avLst/>
            <a:gdLst/>
            <a:ahLst/>
            <a:cxnLst/>
            <a:rect l="l" t="t" r="r" b="b"/>
            <a:pathLst>
              <a:path w="1243904" h="4733047" extrusionOk="0">
                <a:moveTo>
                  <a:pt x="1080074" y="0"/>
                </a:moveTo>
                <a:lnTo>
                  <a:pt x="0" y="0"/>
                </a:lnTo>
                <a:lnTo>
                  <a:pt x="0" y="4733047"/>
                </a:lnTo>
                <a:lnTo>
                  <a:pt x="76200" y="4733047"/>
                </a:lnTo>
                <a:lnTo>
                  <a:pt x="76200" y="76200"/>
                </a:lnTo>
                <a:lnTo>
                  <a:pt x="1243904" y="76200"/>
                </a:lnTo>
                <a:lnTo>
                  <a:pt x="1243904" y="0"/>
                </a:lnTo>
                <a:close/>
              </a:path>
            </a:pathLst>
          </a:cu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Προσαρμογή</PresentationFormat>
  <Paragraphs>81</Paragraphs>
  <Slides>13</Slides>
  <Notes>13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9" baseType="lpstr">
      <vt:lpstr>Calibri</vt:lpstr>
      <vt:lpstr>Poppins</vt:lpstr>
      <vt:lpstr>Noto Sans Symbols</vt:lpstr>
      <vt:lpstr>Arial</vt:lpstr>
      <vt:lpstr>Verdana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ANDREAS LAMPOS</dc:creator>
  <cp:lastModifiedBy>ANDREAS LAMPOS</cp:lastModifiedBy>
  <cp:revision>2</cp:revision>
  <dcterms:created xsi:type="dcterms:W3CDTF">2025-05-07T09:48:10Z</dcterms:created>
  <dcterms:modified xsi:type="dcterms:W3CDTF">2025-05-09T07:46:17Z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0x0101002E56FB2E033CBF4E93FEB2A97E01AA9E</vt:lpwstr>
  </property>
</Properties>
</file>